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85" r:id="rId5"/>
    <p:sldId id="263" r:id="rId6"/>
    <p:sldId id="260" r:id="rId7"/>
    <p:sldId id="265" r:id="rId8"/>
    <p:sldId id="266" r:id="rId9"/>
    <p:sldId id="267" r:id="rId10"/>
    <p:sldId id="268" r:id="rId11"/>
    <p:sldId id="269" r:id="rId12"/>
    <p:sldId id="287" r:id="rId13"/>
    <p:sldId id="286" r:id="rId14"/>
    <p:sldId id="270" r:id="rId15"/>
    <p:sldId id="271" r:id="rId16"/>
    <p:sldId id="273" r:id="rId17"/>
    <p:sldId id="274" r:id="rId18"/>
    <p:sldId id="276" r:id="rId19"/>
    <p:sldId id="275"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p:cViewPr varScale="1">
        <p:scale>
          <a:sx n="85" d="100"/>
          <a:sy n="85" d="100"/>
        </p:scale>
        <p:origin x="94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838199"/>
          </a:xfrm>
        </p:spPr>
        <p:txBody>
          <a:bodyPr/>
          <a:lstStyle/>
          <a:p>
            <a:r>
              <a:rPr lang="en-US" b="1" dirty="0" smtClean="0"/>
              <a:t>THE DIGESTIVE APPARATUS</a:t>
            </a:r>
            <a:endParaRPr lang="ar-IQ" dirty="0"/>
          </a:p>
        </p:txBody>
      </p:sp>
      <p:sp>
        <p:nvSpPr>
          <p:cNvPr id="3" name="Subtitle 2"/>
          <p:cNvSpPr>
            <a:spLocks noGrp="1"/>
          </p:cNvSpPr>
          <p:nvPr>
            <p:ph type="subTitle" idx="1"/>
          </p:nvPr>
        </p:nvSpPr>
        <p:spPr>
          <a:xfrm>
            <a:off x="1371600" y="1143000"/>
            <a:ext cx="6400800" cy="4495800"/>
          </a:xfrm>
        </p:spPr>
        <p:txBody>
          <a:bodyPr>
            <a:normAutofit fontScale="92500"/>
          </a:bodyPr>
          <a:lstStyle/>
          <a:p>
            <a:pPr algn="just"/>
            <a:r>
              <a:rPr lang="en-US" sz="2400" dirty="0" smtClean="0">
                <a:solidFill>
                  <a:schemeClr val="tx1"/>
                </a:solidFill>
              </a:rPr>
              <a:t>The avian digestive system is distinguished from that of mammals by the following features:</a:t>
            </a:r>
          </a:p>
          <a:p>
            <a:pPr algn="just"/>
            <a:r>
              <a:rPr lang="en-US" sz="2400" dirty="0" smtClean="0">
                <a:solidFill>
                  <a:schemeClr val="tx1"/>
                </a:solidFill>
              </a:rPr>
              <a:t>the beak,</a:t>
            </a:r>
          </a:p>
          <a:p>
            <a:pPr algn="just"/>
            <a:r>
              <a:rPr lang="en-US" sz="2400" dirty="0" smtClean="0">
                <a:solidFill>
                  <a:schemeClr val="tx1"/>
                </a:solidFill>
              </a:rPr>
              <a:t>• lack of separation between the oral and pharyngeal</a:t>
            </a:r>
          </a:p>
          <a:p>
            <a:pPr algn="just"/>
            <a:r>
              <a:rPr lang="en-US" sz="2400" dirty="0" smtClean="0">
                <a:solidFill>
                  <a:schemeClr val="tx1"/>
                </a:solidFill>
              </a:rPr>
              <a:t>cavities,</a:t>
            </a:r>
          </a:p>
          <a:p>
            <a:pPr algn="just"/>
            <a:r>
              <a:rPr lang="en-US" sz="2400" dirty="0" smtClean="0">
                <a:solidFill>
                  <a:schemeClr val="tx1"/>
                </a:solidFill>
              </a:rPr>
              <a:t>• the absence of teeth, lips and cheeks,</a:t>
            </a:r>
          </a:p>
          <a:p>
            <a:pPr algn="just"/>
            <a:r>
              <a:rPr lang="en-US" sz="2400" dirty="0" smtClean="0">
                <a:solidFill>
                  <a:schemeClr val="tx1"/>
                </a:solidFill>
              </a:rPr>
              <a:t>• the crop,</a:t>
            </a:r>
          </a:p>
          <a:p>
            <a:pPr algn="just"/>
            <a:r>
              <a:rPr lang="en-US" sz="2400" dirty="0" smtClean="0">
                <a:solidFill>
                  <a:schemeClr val="tx1"/>
                </a:solidFill>
              </a:rPr>
              <a:t>• division of the stomach into glandular and muscular</a:t>
            </a:r>
          </a:p>
          <a:p>
            <a:pPr algn="just"/>
            <a:r>
              <a:rPr lang="en-US" sz="2400" dirty="0" smtClean="0">
                <a:solidFill>
                  <a:schemeClr val="tx1"/>
                </a:solidFill>
              </a:rPr>
              <a:t>components,</a:t>
            </a:r>
          </a:p>
          <a:p>
            <a:pPr algn="just"/>
            <a:r>
              <a:rPr lang="en-US" sz="2400" dirty="0" smtClean="0">
                <a:solidFill>
                  <a:schemeClr val="tx1"/>
                </a:solidFill>
              </a:rPr>
              <a:t>• the presence of two </a:t>
            </a:r>
            <a:r>
              <a:rPr lang="en-US" sz="2400" dirty="0" err="1" smtClean="0">
                <a:solidFill>
                  <a:schemeClr val="tx1"/>
                </a:solidFill>
              </a:rPr>
              <a:t>caeca</a:t>
            </a:r>
            <a:r>
              <a:rPr lang="en-US" sz="2400" dirty="0" smtClean="0">
                <a:solidFill>
                  <a:schemeClr val="tx1"/>
                </a:solidFill>
              </a:rPr>
              <a:t>,</a:t>
            </a:r>
          </a:p>
          <a:p>
            <a:pPr algn="just"/>
            <a:r>
              <a:rPr lang="en-US" sz="2400" dirty="0" smtClean="0">
                <a:solidFill>
                  <a:schemeClr val="tx1"/>
                </a:solidFill>
              </a:rPr>
              <a:t>• the </a:t>
            </a:r>
            <a:r>
              <a:rPr lang="en-US" sz="2400" dirty="0" err="1" smtClean="0">
                <a:solidFill>
                  <a:schemeClr val="tx1"/>
                </a:solidFill>
              </a:rPr>
              <a:t>cloaca</a:t>
            </a:r>
            <a:r>
              <a:rPr lang="en-US" sz="2400" dirty="0" smtClean="0">
                <a:solidFill>
                  <a:schemeClr val="tx1"/>
                </a:solidFill>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r>
              <a:rPr lang="en-US" b="1" dirty="0" err="1" smtClean="0"/>
              <a:t>oesophagus</a:t>
            </a:r>
            <a:r>
              <a:rPr lang="en-US" b="1" dirty="0" smtClean="0"/>
              <a:t>:</a:t>
            </a:r>
          </a:p>
          <a:p>
            <a:r>
              <a:rPr lang="en-US" dirty="0" smtClean="0"/>
              <a:t>−− crop (</a:t>
            </a:r>
            <a:r>
              <a:rPr lang="en-US" dirty="0" err="1" smtClean="0"/>
              <a:t>ingluvies</a:t>
            </a:r>
            <a:r>
              <a:rPr lang="en-US" dirty="0" smtClean="0"/>
              <a:t>),</a:t>
            </a:r>
          </a:p>
          <a:p>
            <a:r>
              <a:rPr lang="en-US" b="1" dirty="0" smtClean="0"/>
              <a:t>• stomach (</a:t>
            </a:r>
            <a:r>
              <a:rPr lang="en-US" b="1" dirty="0" err="1" smtClean="0"/>
              <a:t>gaster</a:t>
            </a:r>
            <a:r>
              <a:rPr lang="en-US" b="1" dirty="0" smtClean="0"/>
              <a:t>):</a:t>
            </a:r>
          </a:p>
          <a:p>
            <a:r>
              <a:rPr lang="en-US" dirty="0" smtClean="0"/>
              <a:t>−− </a:t>
            </a:r>
            <a:r>
              <a:rPr lang="en-US" dirty="0" err="1" smtClean="0"/>
              <a:t>proventriculus</a:t>
            </a:r>
            <a:r>
              <a:rPr lang="en-US" dirty="0" smtClean="0"/>
              <a:t> (pars </a:t>
            </a:r>
            <a:r>
              <a:rPr lang="en-US" dirty="0" err="1" smtClean="0"/>
              <a:t>glandularis</a:t>
            </a:r>
            <a:r>
              <a:rPr lang="en-US" dirty="0" smtClean="0"/>
              <a:t>),</a:t>
            </a:r>
          </a:p>
          <a:p>
            <a:r>
              <a:rPr lang="en-US" dirty="0" smtClean="0"/>
              <a:t>−− </a:t>
            </a:r>
            <a:r>
              <a:rPr lang="en-US" dirty="0" err="1" smtClean="0"/>
              <a:t>ventriculus</a:t>
            </a:r>
            <a:r>
              <a:rPr lang="en-US" dirty="0" smtClean="0"/>
              <a:t>, gizzard (pars </a:t>
            </a:r>
            <a:r>
              <a:rPr lang="en-US" dirty="0" err="1" smtClean="0"/>
              <a:t>muscularis</a:t>
            </a:r>
            <a:r>
              <a:rPr lang="en-US" dirty="0" smtClean="0"/>
              <a:t>),</a:t>
            </a:r>
          </a:p>
          <a:p>
            <a:r>
              <a:rPr lang="en-US" b="1" dirty="0" smtClean="0"/>
              <a:t>• intestine (</a:t>
            </a:r>
            <a:r>
              <a:rPr lang="en-US" b="1" dirty="0" err="1" smtClean="0"/>
              <a:t>intestinum</a:t>
            </a:r>
            <a:r>
              <a:rPr lang="en-US" b="1" dirty="0" smtClean="0"/>
              <a:t>):</a:t>
            </a:r>
          </a:p>
          <a:p>
            <a:r>
              <a:rPr lang="en-US" dirty="0" smtClean="0"/>
              <a:t>−− small intestine (</a:t>
            </a:r>
            <a:r>
              <a:rPr lang="en-US" dirty="0" err="1" smtClean="0"/>
              <a:t>intestinum</a:t>
            </a:r>
            <a:r>
              <a:rPr lang="en-US" dirty="0" smtClean="0"/>
              <a:t> </a:t>
            </a:r>
            <a:r>
              <a:rPr lang="en-US" dirty="0" err="1" smtClean="0"/>
              <a:t>tenue</a:t>
            </a:r>
            <a:r>
              <a:rPr lang="en-US" dirty="0" smtClean="0"/>
              <a:t>):</a:t>
            </a:r>
          </a:p>
          <a:p>
            <a:r>
              <a:rPr lang="en-US" dirty="0" smtClean="0"/>
              <a:t>• duodenum,</a:t>
            </a:r>
          </a:p>
          <a:p>
            <a:r>
              <a:rPr lang="en-US" dirty="0" smtClean="0"/>
              <a:t>• jejunum,</a:t>
            </a:r>
          </a:p>
          <a:p>
            <a:r>
              <a:rPr lang="en-US" dirty="0" smtClean="0"/>
              <a:t>• ileum,</a:t>
            </a:r>
          </a:p>
          <a:p>
            <a:r>
              <a:rPr lang="en-US" dirty="0" smtClean="0"/>
              <a:t>−− large intestine (</a:t>
            </a:r>
            <a:r>
              <a:rPr lang="en-US" dirty="0" err="1" smtClean="0"/>
              <a:t>intestinum</a:t>
            </a:r>
            <a:r>
              <a:rPr lang="en-US" dirty="0" smtClean="0"/>
              <a:t> </a:t>
            </a:r>
            <a:r>
              <a:rPr lang="en-US" dirty="0" err="1" smtClean="0"/>
              <a:t>crassum</a:t>
            </a:r>
            <a:r>
              <a:rPr lang="en-US" dirty="0" smtClean="0"/>
              <a:t>):</a:t>
            </a:r>
          </a:p>
          <a:p>
            <a:r>
              <a:rPr lang="en-US" dirty="0" smtClean="0"/>
              <a:t>• </a:t>
            </a:r>
            <a:r>
              <a:rPr lang="en-US" dirty="0" err="1" smtClean="0"/>
              <a:t>caeca</a:t>
            </a:r>
            <a:r>
              <a:rPr lang="en-US" dirty="0" smtClean="0"/>
              <a:t>,</a:t>
            </a:r>
          </a:p>
          <a:p>
            <a:r>
              <a:rPr lang="en-US" dirty="0" smtClean="0"/>
              <a:t>• rectum,</a:t>
            </a:r>
          </a:p>
          <a:p>
            <a:r>
              <a:rPr lang="en-US" b="1" dirty="0" smtClean="0"/>
              <a:t>• </a:t>
            </a:r>
            <a:r>
              <a:rPr lang="en-US" b="1" dirty="0" err="1" smtClean="0"/>
              <a:t>cloaca</a:t>
            </a:r>
            <a:r>
              <a:rPr lang="en-US" b="1" dirty="0" smtClean="0"/>
              <a:t>:</a:t>
            </a:r>
          </a:p>
          <a:p>
            <a:r>
              <a:rPr lang="en-US" dirty="0" smtClean="0"/>
              <a:t>−− </a:t>
            </a:r>
            <a:r>
              <a:rPr lang="en-US" dirty="0" err="1" smtClean="0"/>
              <a:t>coprodeum</a:t>
            </a:r>
            <a:r>
              <a:rPr lang="en-US" dirty="0" smtClean="0"/>
              <a:t>,</a:t>
            </a:r>
          </a:p>
          <a:p>
            <a:r>
              <a:rPr lang="en-US" dirty="0" smtClean="0"/>
              <a:t>−− </a:t>
            </a:r>
            <a:r>
              <a:rPr lang="en-US" dirty="0" err="1" smtClean="0"/>
              <a:t>urodeum</a:t>
            </a:r>
            <a:r>
              <a:rPr lang="en-US" dirty="0" smtClean="0"/>
              <a:t> and</a:t>
            </a:r>
          </a:p>
          <a:p>
            <a:r>
              <a:rPr lang="en-US" dirty="0" smtClean="0"/>
              <a:t>−− </a:t>
            </a:r>
            <a:r>
              <a:rPr lang="en-US" dirty="0" err="1" smtClean="0"/>
              <a:t>proctodeum</a:t>
            </a:r>
            <a:r>
              <a:rPr lang="en-US" dirty="0" smtClean="0"/>
              <a:t>.</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err="1" smtClean="0"/>
              <a:t>Oesophagus</a:t>
            </a:r>
            <a:endParaRPr lang="en-US" dirty="0" smtClean="0"/>
          </a:p>
          <a:p>
            <a:r>
              <a:rPr lang="en-US" dirty="0" smtClean="0"/>
              <a:t>The </a:t>
            </a:r>
            <a:r>
              <a:rPr lang="en-US" dirty="0" err="1" smtClean="0"/>
              <a:t>oesophagus</a:t>
            </a:r>
            <a:r>
              <a:rPr lang="en-US" dirty="0" smtClean="0"/>
              <a:t> is a flexible, thin-walled tube that extends from the laryngeal mound to the </a:t>
            </a:r>
            <a:r>
              <a:rPr lang="en-US" dirty="0" err="1" smtClean="0"/>
              <a:t>proventriculus</a:t>
            </a:r>
            <a:r>
              <a:rPr lang="en-US" dirty="0" smtClean="0"/>
              <a:t>.</a:t>
            </a:r>
          </a:p>
          <a:p>
            <a:r>
              <a:rPr lang="en-US" dirty="0" smtClean="0"/>
              <a:t>Its </a:t>
            </a:r>
            <a:r>
              <a:rPr lang="en-US" b="1" dirty="0" smtClean="0"/>
              <a:t>cervical component (pars </a:t>
            </a:r>
            <a:r>
              <a:rPr lang="en-US" b="1" dirty="0" err="1" smtClean="0"/>
              <a:t>cervicalis</a:t>
            </a:r>
            <a:r>
              <a:rPr lang="en-US" b="1" dirty="0" smtClean="0"/>
              <a:t>)   initially lies </a:t>
            </a:r>
            <a:r>
              <a:rPr lang="en-US" dirty="0" smtClean="0"/>
              <a:t>dorsal to the trachea.</a:t>
            </a:r>
          </a:p>
          <a:p>
            <a:r>
              <a:rPr lang="en-US" dirty="0" smtClean="0"/>
              <a:t> In the mid to lower cervical region, both the </a:t>
            </a:r>
            <a:r>
              <a:rPr lang="en-US" dirty="0" err="1" smtClean="0"/>
              <a:t>oesophagus</a:t>
            </a:r>
            <a:r>
              <a:rPr lang="en-US" dirty="0" smtClean="0"/>
              <a:t> and the trachea pass to the </a:t>
            </a:r>
            <a:r>
              <a:rPr lang="en-US" b="1" dirty="0" smtClean="0"/>
              <a:t>right side of the neck. </a:t>
            </a:r>
          </a:p>
          <a:p>
            <a:endParaRPr lang="ar-IQ"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auga4h.org/poultry/chicken_digestion_label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8714" y="1524000"/>
            <a:ext cx="7908085" cy="413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20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cken anato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662782"/>
            <a:ext cx="6858000" cy="546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110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At the thoracic inlet, the </a:t>
            </a:r>
            <a:r>
              <a:rPr lang="en-US" dirty="0" err="1" smtClean="0"/>
              <a:t>oesophagus</a:t>
            </a:r>
            <a:r>
              <a:rPr lang="en-US" dirty="0" smtClean="0"/>
              <a:t> widens to form the </a:t>
            </a:r>
            <a:r>
              <a:rPr lang="en-US" b="1" dirty="0" smtClean="0"/>
              <a:t>crop that, in most species, lies ventrally.   </a:t>
            </a:r>
            <a:r>
              <a:rPr lang="en-US" dirty="0" smtClean="0"/>
              <a:t>and passes along the </a:t>
            </a:r>
            <a:r>
              <a:rPr lang="en-US" b="1" dirty="0" smtClean="0"/>
              <a:t>ventral aspect of the lungs and over </a:t>
            </a:r>
            <a:r>
              <a:rPr lang="en-US" dirty="0" smtClean="0"/>
              <a:t>the base of the heart. At the level of the third to fourth </a:t>
            </a:r>
            <a:r>
              <a:rPr lang="en-US" dirty="0" err="1" smtClean="0"/>
              <a:t>intercostal</a:t>
            </a:r>
            <a:r>
              <a:rPr lang="en-US" dirty="0" smtClean="0"/>
              <a:t> space, the </a:t>
            </a:r>
            <a:r>
              <a:rPr lang="en-US" dirty="0" err="1" smtClean="0"/>
              <a:t>oesophagus</a:t>
            </a:r>
            <a:r>
              <a:rPr lang="en-US" dirty="0" smtClean="0"/>
              <a:t> opens into the </a:t>
            </a:r>
            <a:r>
              <a:rPr lang="en-US" dirty="0" err="1" smtClean="0"/>
              <a:t>proventriculus</a:t>
            </a:r>
            <a:r>
              <a:rPr lang="en-US" dirty="0" smtClean="0"/>
              <a:t>. </a:t>
            </a:r>
          </a:p>
          <a:p>
            <a:r>
              <a:rPr lang="en-US" dirty="0" smtClean="0"/>
              <a:t>At the thoracic region of the body cavity, the</a:t>
            </a:r>
          </a:p>
          <a:p>
            <a:pPr>
              <a:buNone/>
            </a:pPr>
            <a:r>
              <a:rPr lang="en-US" dirty="0" err="1" smtClean="0"/>
              <a:t>oesophagus</a:t>
            </a:r>
            <a:r>
              <a:rPr lang="en-US" dirty="0" smtClean="0"/>
              <a:t> is surrounded by components of the cervical, </a:t>
            </a:r>
            <a:r>
              <a:rPr lang="en-US" dirty="0" err="1" smtClean="0"/>
              <a:t>clavicular</a:t>
            </a:r>
            <a:r>
              <a:rPr lang="en-US" dirty="0" smtClean="0"/>
              <a:t> and cranial thoracic air sacs.</a:t>
            </a:r>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57200"/>
          </a:xfrm>
        </p:spPr>
        <p:txBody>
          <a:bodyPr>
            <a:normAutofit fontScale="90000"/>
          </a:bodyPr>
          <a:lstStyle/>
          <a:p>
            <a:pPr algn="l"/>
            <a:r>
              <a:rPr lang="en-US" i="1" dirty="0" smtClean="0"/>
              <a:t>Crop</a:t>
            </a:r>
            <a:endParaRPr lang="ar-IQ" dirty="0"/>
          </a:p>
        </p:txBody>
      </p:sp>
      <p:sp>
        <p:nvSpPr>
          <p:cNvPr id="3" name="Content Placeholder 2"/>
          <p:cNvSpPr>
            <a:spLocks noGrp="1"/>
          </p:cNvSpPr>
          <p:nvPr>
            <p:ph idx="1"/>
          </p:nvPr>
        </p:nvSpPr>
        <p:spPr>
          <a:xfrm>
            <a:off x="457200" y="685800"/>
            <a:ext cx="8229600" cy="5943600"/>
          </a:xfrm>
        </p:spPr>
        <p:txBody>
          <a:bodyPr>
            <a:normAutofit/>
          </a:bodyPr>
          <a:lstStyle/>
          <a:p>
            <a:r>
              <a:rPr lang="en-US" dirty="0" smtClean="0"/>
              <a:t>The crop is formed by the dilation of the </a:t>
            </a:r>
            <a:r>
              <a:rPr lang="en-US" dirty="0" err="1" smtClean="0"/>
              <a:t>oesophagus</a:t>
            </a:r>
            <a:r>
              <a:rPr lang="en-US" dirty="0" smtClean="0"/>
              <a:t>  immediately before its entry into the body cavity.</a:t>
            </a:r>
          </a:p>
          <a:p>
            <a:r>
              <a:rPr lang="en-US" dirty="0" smtClean="0"/>
              <a:t>Function :it permits temporary storage of </a:t>
            </a:r>
            <a:r>
              <a:rPr lang="en-US" dirty="0" err="1" smtClean="0"/>
              <a:t>ingesta</a:t>
            </a:r>
            <a:r>
              <a:rPr lang="en-US" dirty="0" smtClean="0"/>
              <a:t> as well as softening and pre digestion</a:t>
            </a:r>
          </a:p>
          <a:p>
            <a:pPr>
              <a:buNone/>
            </a:pPr>
            <a:r>
              <a:rPr lang="en-US" dirty="0" smtClean="0"/>
              <a:t>foodstuffs. Particularly in </a:t>
            </a:r>
            <a:r>
              <a:rPr lang="en-US" dirty="0" err="1" smtClean="0"/>
              <a:t>granivores</a:t>
            </a:r>
            <a:r>
              <a:rPr lang="en-US" dirty="0" smtClean="0"/>
              <a:t>, the crop is capable of considerable expansion.</a:t>
            </a:r>
          </a:p>
          <a:p>
            <a:pPr>
              <a:buNone/>
            </a:pPr>
            <a:r>
              <a:rPr lang="en-US" dirty="0" smtClean="0"/>
              <a:t>The structure of the crop wall is similar to that of the </a:t>
            </a:r>
            <a:r>
              <a:rPr lang="en-US" dirty="0" err="1" smtClean="0"/>
              <a:t>oesophagus</a:t>
            </a:r>
            <a:r>
              <a:rPr lang="en-US" dirty="0" smtClean="0"/>
              <a:t> (). It contains </a:t>
            </a:r>
            <a:r>
              <a:rPr lang="en-US" b="1" dirty="0" smtClean="0"/>
              <a:t>mucous crop</a:t>
            </a:r>
          </a:p>
          <a:p>
            <a:r>
              <a:rPr lang="en-US" b="1" dirty="0" smtClean="0"/>
              <a:t>glands (</a:t>
            </a:r>
            <a:r>
              <a:rPr lang="en-US" b="1" dirty="0" err="1" smtClean="0"/>
              <a:t>glandulae</a:t>
            </a:r>
            <a:r>
              <a:rPr lang="en-US" b="1" dirty="0" smtClean="0"/>
              <a:t> </a:t>
            </a:r>
            <a:r>
              <a:rPr lang="en-US" b="1" dirty="0" err="1" smtClean="0"/>
              <a:t>ingluviales</a:t>
            </a:r>
            <a:r>
              <a:rPr lang="en-US" b="1" dirty="0" smtClean="0"/>
              <a:t>) similar to those found in the </a:t>
            </a:r>
            <a:r>
              <a:rPr lang="en-US" dirty="0" err="1" smtClean="0"/>
              <a:t>oesophagus</a:t>
            </a:r>
            <a:endParaRPr lang="ar-IQ" dirty="0" smtClean="0"/>
          </a:p>
          <a:p>
            <a:pPr>
              <a:buNone/>
            </a:pPr>
            <a:endParaRPr lang="ar-IQ"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Stomach (</a:t>
            </a:r>
            <a:r>
              <a:rPr lang="en-US" dirty="0" err="1" smtClean="0"/>
              <a:t>gaster</a:t>
            </a:r>
            <a:r>
              <a:rPr lang="en-US" dirty="0" smtClean="0"/>
              <a:t>)</a:t>
            </a:r>
            <a:endParaRPr lang="ar-IQ" dirty="0"/>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dirty="0" smtClean="0"/>
              <a:t>There are </a:t>
            </a:r>
            <a:r>
              <a:rPr lang="en-US" b="1" dirty="0" smtClean="0"/>
              <a:t>three basic types of avian stomach, reflecting</a:t>
            </a:r>
          </a:p>
          <a:p>
            <a:r>
              <a:rPr lang="en-US" dirty="0" smtClean="0"/>
              <a:t>the diet of different species:</a:t>
            </a:r>
          </a:p>
          <a:p>
            <a:r>
              <a:rPr lang="en-US" dirty="0" smtClean="0"/>
              <a:t>In seagulls and storks(</a:t>
            </a:r>
            <a:r>
              <a:rPr lang="ar-IQ" dirty="0" smtClean="0"/>
              <a:t>طيور النورس واللقالق </a:t>
            </a:r>
            <a:r>
              <a:rPr lang="en-US" dirty="0" smtClean="0"/>
              <a:t>), which quickly ingest large quantities of animal protein, the stomach is a highly expandable, single sac-like structure with little muscle development.</a:t>
            </a:r>
          </a:p>
          <a:p>
            <a:r>
              <a:rPr lang="en-US" dirty="0" smtClean="0">
                <a:solidFill>
                  <a:srgbClr val="FF0000"/>
                </a:solidFill>
              </a:rPr>
              <a:t>The stomach of grain- and plant-eating species, including the chicken, pigeon, goose and duck, is clearly divided into two compartments, the glandular </a:t>
            </a:r>
            <a:r>
              <a:rPr lang="en-US" dirty="0" err="1" smtClean="0">
                <a:solidFill>
                  <a:srgbClr val="FF0000"/>
                </a:solidFill>
              </a:rPr>
              <a:t>proventriculus</a:t>
            </a:r>
            <a:r>
              <a:rPr lang="en-US" dirty="0" smtClean="0">
                <a:solidFill>
                  <a:srgbClr val="FF0000"/>
                </a:solidFill>
              </a:rPr>
              <a:t> and the muscular </a:t>
            </a:r>
            <a:r>
              <a:rPr lang="en-US" dirty="0" err="1" smtClean="0">
                <a:solidFill>
                  <a:srgbClr val="FF0000"/>
                </a:solidFill>
              </a:rPr>
              <a:t>ventriculus</a:t>
            </a:r>
            <a:r>
              <a:rPr lang="en-US" dirty="0" smtClean="0"/>
              <a:t> (Figures 6.17ff.).</a:t>
            </a:r>
          </a:p>
          <a:p>
            <a:r>
              <a:rPr lang="en-US" dirty="0" smtClean="0"/>
              <a:t> In fruit-eating species,</a:t>
            </a:r>
          </a:p>
          <a:p>
            <a:r>
              <a:rPr lang="en-US" dirty="0" smtClean="0"/>
              <a:t>such as tanagers (fruit-eating omnivores), the stomach</a:t>
            </a:r>
          </a:p>
          <a:p>
            <a:pPr>
              <a:buNone/>
            </a:pPr>
            <a:r>
              <a:rPr lang="en-US" dirty="0" smtClean="0"/>
              <a:t> is reduced to a rudimentary </a:t>
            </a:r>
            <a:r>
              <a:rPr lang="en-US" dirty="0" err="1" smtClean="0"/>
              <a:t>diverticulum</a:t>
            </a:r>
            <a:r>
              <a:rPr lang="en-US" dirty="0" smtClean="0"/>
              <a:t>.</a:t>
            </a: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The </a:t>
            </a:r>
            <a:r>
              <a:rPr lang="en-US" dirty="0" err="1" smtClean="0"/>
              <a:t>proventriculus</a:t>
            </a:r>
            <a:r>
              <a:rPr lang="en-US" dirty="0" smtClean="0"/>
              <a:t> continues from the </a:t>
            </a:r>
            <a:r>
              <a:rPr lang="en-US" dirty="0" err="1" smtClean="0"/>
              <a:t>oesophagus</a:t>
            </a:r>
            <a:r>
              <a:rPr lang="en-US" dirty="0" smtClean="0"/>
              <a:t>  without a clear anatomical boundary.</a:t>
            </a:r>
          </a:p>
          <a:p>
            <a:pPr>
              <a:buNone/>
            </a:pPr>
            <a:r>
              <a:rPr lang="en-US" dirty="0" smtClean="0"/>
              <a:t>The </a:t>
            </a:r>
            <a:r>
              <a:rPr lang="en-US" dirty="0" err="1" smtClean="0"/>
              <a:t>proventriculus</a:t>
            </a:r>
            <a:r>
              <a:rPr lang="en-US" dirty="0" smtClean="0"/>
              <a:t> is spindle shape  located in a pouch of the intestinal peritoneal sac. In</a:t>
            </a:r>
          </a:p>
          <a:p>
            <a:r>
              <a:rPr lang="en-US" dirty="0" smtClean="0"/>
              <a:t>most species, the mucosa is arranged in folds that, in the chicken, lie on prominent papillae . </a:t>
            </a:r>
            <a:endParaRPr lang="ar-IQ"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r>
              <a:rPr lang="en-US" sz="2400" dirty="0" smtClean="0"/>
              <a:t>The </a:t>
            </a:r>
            <a:r>
              <a:rPr lang="en-US" sz="2400" i="1" dirty="0" smtClean="0"/>
              <a:t>isthmus is the transition from the </a:t>
            </a:r>
            <a:r>
              <a:rPr lang="en-US" sz="2400" i="1" dirty="0" err="1" smtClean="0"/>
              <a:t>glandularm</a:t>
            </a:r>
            <a:r>
              <a:rPr lang="en-US" sz="2400" i="1" dirty="0" smtClean="0"/>
              <a:t> </a:t>
            </a:r>
            <a:r>
              <a:rPr lang="en-US" sz="2400" dirty="0" smtClean="0"/>
              <a:t>stomach to the muscular gizzard. It has no glands in its thinner, less rigid wall. </a:t>
            </a:r>
          </a:p>
          <a:p>
            <a:r>
              <a:rPr lang="en-US" sz="2400" dirty="0" smtClean="0"/>
              <a:t>The </a:t>
            </a:r>
            <a:r>
              <a:rPr lang="en-US" sz="2400" i="1" dirty="0" err="1" smtClean="0"/>
              <a:t>ventriculus</a:t>
            </a:r>
            <a:r>
              <a:rPr lang="en-US" sz="2400" i="1" dirty="0" smtClean="0"/>
              <a:t> or gizzard is lens-shaped in herbivores, </a:t>
            </a:r>
            <a:r>
              <a:rPr lang="en-US" sz="2400" dirty="0" smtClean="0"/>
              <a:t>poultry, and waterfowl and is positioned with its convex surfaces facing more or less to right and left. Its  interior is elongated, enlarged by cranial and caudal blind sacs, of which the former connects with the </a:t>
            </a:r>
            <a:r>
              <a:rPr lang="en-US" sz="2400" dirty="0" err="1" smtClean="0"/>
              <a:t>proventriculus</a:t>
            </a:r>
            <a:r>
              <a:rPr lang="en-US" sz="2400" dirty="0" smtClean="0"/>
              <a:t>.</a:t>
            </a:r>
          </a:p>
          <a:p>
            <a:r>
              <a:rPr lang="en-US" sz="2400" dirty="0" smtClean="0"/>
              <a:t>The duodenum arises on the right surface, adjacent to the cranial blind sac. The mucous membrane is thin but very tough; bounded by a </a:t>
            </a:r>
            <a:r>
              <a:rPr lang="en-US" sz="2400" dirty="0" err="1" smtClean="0"/>
              <a:t>cuboidal</a:t>
            </a:r>
            <a:r>
              <a:rPr lang="en-US" sz="2400" dirty="0" smtClean="0"/>
              <a:t> epithelium, it largely consists of tubular glands, whose secretion solidifies on the surface. It forms, catalyzed by the low pH due to the hydrochloric acid from the </a:t>
            </a:r>
            <a:r>
              <a:rPr lang="en-US" sz="2400" dirty="0" err="1" smtClean="0"/>
              <a:t>proventriculus</a:t>
            </a:r>
            <a:r>
              <a:rPr lang="en-US" sz="2400" dirty="0" smtClean="0"/>
              <a:t>. </a:t>
            </a:r>
            <a:endParaRPr lang="ar-IQ"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Intestine </a:t>
            </a:r>
            <a:endParaRPr lang="ar-IQ" dirty="0"/>
          </a:p>
        </p:txBody>
      </p:sp>
      <p:sp>
        <p:nvSpPr>
          <p:cNvPr id="3" name="Content Placeholder 2"/>
          <p:cNvSpPr>
            <a:spLocks noGrp="1"/>
          </p:cNvSpPr>
          <p:nvPr>
            <p:ph idx="1"/>
          </p:nvPr>
        </p:nvSpPr>
        <p:spPr>
          <a:xfrm>
            <a:off x="457200" y="838200"/>
            <a:ext cx="8229600" cy="5287963"/>
          </a:xfrm>
        </p:spPr>
        <p:txBody>
          <a:bodyPr>
            <a:normAutofit fontScale="85000" lnSpcReduction="10000"/>
          </a:bodyPr>
          <a:lstStyle/>
          <a:p>
            <a:r>
              <a:rPr lang="en-US" dirty="0" smtClean="0"/>
              <a:t>The intestines occupy the caudal part of the body cavity, . They consist of duodenum, jejunum, ileum, and colon that open into the cloaca. In herbivorous birds there also two </a:t>
            </a:r>
            <a:r>
              <a:rPr lang="en-US" dirty="0" err="1" smtClean="0"/>
              <a:t>ceca</a:t>
            </a:r>
            <a:r>
              <a:rPr lang="en-US" dirty="0" smtClean="0"/>
              <a:t> that arise from the </a:t>
            </a:r>
            <a:r>
              <a:rPr lang="en-US" dirty="0" err="1" smtClean="0"/>
              <a:t>ileocolic</a:t>
            </a:r>
            <a:r>
              <a:rPr lang="en-US" dirty="0" smtClean="0"/>
              <a:t> junction and accompany the ileum in retrograde fashion (Figure 37–20).</a:t>
            </a:r>
          </a:p>
          <a:p>
            <a:r>
              <a:rPr lang="en-US" dirty="0" smtClean="0"/>
              <a:t>The pancreas lies between the limbs and</a:t>
            </a:r>
          </a:p>
          <a:p>
            <a:pPr>
              <a:buNone/>
            </a:pPr>
            <a:r>
              <a:rPr lang="en-US" dirty="0" smtClean="0"/>
              <a:t>empties into the distal end of the ascending duodenum;</a:t>
            </a:r>
          </a:p>
          <a:p>
            <a:pPr marL="0" indent="0">
              <a:buNone/>
            </a:pPr>
            <a:r>
              <a:rPr lang="en-US" dirty="0" smtClean="0"/>
              <a:t> The </a:t>
            </a:r>
            <a:r>
              <a:rPr lang="en-US" i="1" dirty="0" smtClean="0"/>
              <a:t>jejunum forms loose coils along the edge of the</a:t>
            </a:r>
          </a:p>
          <a:p>
            <a:r>
              <a:rPr lang="en-US" dirty="0" smtClean="0"/>
              <a:t>mesentery and is so thin walled that its content causes</a:t>
            </a:r>
          </a:p>
          <a:p>
            <a:r>
              <a:rPr lang="en-US" dirty="0" smtClean="0"/>
              <a:t>it to appear greenish </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1026" name="Picture 2"/>
          <p:cNvPicPr>
            <a:picLocks noGrp="1" noChangeAspect="1" noChangeArrowheads="1"/>
          </p:cNvPicPr>
          <p:nvPr>
            <p:ph idx="1"/>
          </p:nvPr>
        </p:nvPicPr>
        <p:blipFill>
          <a:blip r:embed="rId2"/>
          <a:srcRect/>
          <a:stretch>
            <a:fillRect/>
          </a:stretch>
        </p:blipFill>
        <p:spPr bwMode="auto">
          <a:xfrm>
            <a:off x="1828800" y="304800"/>
            <a:ext cx="6095999" cy="58213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371600" y="381000"/>
            <a:ext cx="4907403" cy="5745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en-US" dirty="0" smtClean="0"/>
              <a:t>In the duck and goose, the jejunum is arranged in several U-shaped loops; in the</a:t>
            </a:r>
          </a:p>
          <a:p>
            <a:r>
              <a:rPr lang="en-US" dirty="0" smtClean="0"/>
              <a:t>pigeon, it forms a cone-shaped mass with outer centripetal and inner centrifugal turns. In insect- and </a:t>
            </a:r>
            <a:r>
              <a:rPr lang="en-US" dirty="0" err="1" smtClean="0"/>
              <a:t>fruiteating</a:t>
            </a:r>
            <a:r>
              <a:rPr lang="en-US" dirty="0" smtClean="0"/>
              <a:t> birds the jejunum is very short and wide.</a:t>
            </a:r>
          </a:p>
          <a:p>
            <a:r>
              <a:rPr lang="en-US" dirty="0" smtClean="0"/>
              <a:t>The </a:t>
            </a:r>
            <a:r>
              <a:rPr lang="en-US" i="1" dirty="0" smtClean="0"/>
              <a:t>ileum continues from the jejunum without</a:t>
            </a:r>
          </a:p>
          <a:p>
            <a:r>
              <a:rPr lang="en-US" dirty="0" smtClean="0"/>
              <a:t>demarcation. It is variably described beginning at the </a:t>
            </a:r>
            <a:r>
              <a:rPr lang="en-US" dirty="0" err="1" smtClean="0"/>
              <a:t>vitelline</a:t>
            </a:r>
            <a:r>
              <a:rPr lang="en-US" dirty="0" smtClean="0"/>
              <a:t> </a:t>
            </a:r>
            <a:r>
              <a:rPr lang="en-US" dirty="0" err="1" smtClean="0"/>
              <a:t>diverticulum</a:t>
            </a:r>
            <a:r>
              <a:rPr lang="en-US" dirty="0" smtClean="0"/>
              <a:t> or opposite the apices of the </a:t>
            </a:r>
            <a:r>
              <a:rPr lang="en-US" dirty="0" err="1" smtClean="0"/>
              <a:t>ceca</a:t>
            </a:r>
            <a:r>
              <a:rPr lang="en-US" dirty="0" smtClean="0"/>
              <a:t> . </a:t>
            </a:r>
            <a:endParaRPr lang="ar-IQ"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r>
              <a:rPr lang="en-US" dirty="0" smtClean="0"/>
              <a:t>The large intestine comprises the </a:t>
            </a:r>
            <a:r>
              <a:rPr lang="en-US" dirty="0" err="1" smtClean="0"/>
              <a:t>ceca</a:t>
            </a:r>
            <a:r>
              <a:rPr lang="en-US" dirty="0" smtClean="0"/>
              <a:t> and the colon</a:t>
            </a:r>
          </a:p>
          <a:p>
            <a:pPr>
              <a:buNone/>
            </a:pPr>
            <a:r>
              <a:rPr lang="en-US" i="1" dirty="0" smtClean="0"/>
              <a:t>. The </a:t>
            </a:r>
            <a:r>
              <a:rPr lang="en-US" i="1" dirty="0" err="1" smtClean="0"/>
              <a:t>ceca</a:t>
            </a:r>
            <a:r>
              <a:rPr lang="en-US" i="1" dirty="0" smtClean="0"/>
              <a:t>, relatively long in the </a:t>
            </a:r>
            <a:r>
              <a:rPr lang="en-US" dirty="0" smtClean="0"/>
              <a:t>chicken and the turkey, arise at the </a:t>
            </a:r>
            <a:r>
              <a:rPr lang="en-US" dirty="0" err="1" smtClean="0"/>
              <a:t>ileocolic</a:t>
            </a:r>
            <a:r>
              <a:rPr lang="en-US" dirty="0" smtClean="0"/>
              <a:t> junction and pursue retrograde courses beside the ileum to which they are attached by </a:t>
            </a:r>
            <a:r>
              <a:rPr lang="en-US" dirty="0" err="1" smtClean="0"/>
              <a:t>ileocecal</a:t>
            </a:r>
            <a:r>
              <a:rPr lang="en-US" dirty="0" smtClean="0"/>
              <a:t> folds. They pass cranially their blind ends usually lie near the </a:t>
            </a:r>
            <a:r>
              <a:rPr lang="en-US" dirty="0" err="1" smtClean="0"/>
              <a:t>cloaca</a:t>
            </a:r>
            <a:r>
              <a:rPr lang="en-US" dirty="0" smtClean="0"/>
              <a:t> . </a:t>
            </a: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r>
              <a:rPr lang="en-US" dirty="0" smtClean="0"/>
              <a:t>The </a:t>
            </a:r>
            <a:r>
              <a:rPr lang="en-US" i="1" dirty="0" smtClean="0"/>
              <a:t>(</a:t>
            </a:r>
            <a:r>
              <a:rPr lang="en-US" i="1" dirty="0" err="1" smtClean="0"/>
              <a:t>colo</a:t>
            </a:r>
            <a:r>
              <a:rPr lang="en-US" i="1" dirty="0" smtClean="0"/>
              <a:t>)rectum is about 10 cm long in chickens and </a:t>
            </a:r>
            <a:r>
              <a:rPr lang="en-US" dirty="0" smtClean="0"/>
              <a:t>ends by a slight enlargement at the </a:t>
            </a:r>
            <a:r>
              <a:rPr lang="en-US" dirty="0" err="1" smtClean="0"/>
              <a:t>cloaca</a:t>
            </a:r>
            <a:r>
              <a:rPr lang="en-US" dirty="0" smtClean="0"/>
              <a:t>. The </a:t>
            </a:r>
            <a:r>
              <a:rPr lang="en-US" dirty="0" err="1" smtClean="0"/>
              <a:t>colo</a:t>
            </a:r>
            <a:r>
              <a:rPr lang="en-US" dirty="0" smtClean="0"/>
              <a:t> rectum is no thicker than the small intestine and reabsorbs water and electrolytes by </a:t>
            </a:r>
            <a:r>
              <a:rPr lang="en-US" dirty="0" err="1" smtClean="0"/>
              <a:t>antiperistaltic</a:t>
            </a:r>
            <a:r>
              <a:rPr lang="en-US" dirty="0" smtClean="0"/>
              <a:t> movements. Urine is moved from the </a:t>
            </a:r>
            <a:r>
              <a:rPr lang="en-US" dirty="0" err="1" smtClean="0"/>
              <a:t>cloaca</a:t>
            </a:r>
            <a:r>
              <a:rPr lang="en-US" dirty="0" smtClean="0"/>
              <a:t> into the </a:t>
            </a:r>
            <a:r>
              <a:rPr lang="en-US" dirty="0" err="1" smtClean="0"/>
              <a:t>colorectum</a:t>
            </a:r>
            <a:r>
              <a:rPr lang="en-US" dirty="0" smtClean="0"/>
              <a:t> by </a:t>
            </a:r>
            <a:r>
              <a:rPr lang="en-US" dirty="0" err="1" smtClean="0"/>
              <a:t>antiperistalsis</a:t>
            </a:r>
            <a:r>
              <a:rPr lang="en-US" dirty="0" smtClean="0"/>
              <a:t>.</a:t>
            </a:r>
            <a:endParaRPr lang="ar-IQ"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r>
              <a:rPr lang="en-US" dirty="0" smtClean="0"/>
              <a:t>The </a:t>
            </a:r>
            <a:r>
              <a:rPr lang="en-US" dirty="0" err="1" smtClean="0"/>
              <a:t>cloaca</a:t>
            </a:r>
            <a:r>
              <a:rPr lang="en-US" dirty="0" smtClean="0"/>
              <a:t>, common to the digestive and </a:t>
            </a:r>
            <a:r>
              <a:rPr lang="en-US" dirty="0" err="1" smtClean="0"/>
              <a:t>urogenital</a:t>
            </a:r>
            <a:endParaRPr lang="en-US" dirty="0" smtClean="0"/>
          </a:p>
          <a:p>
            <a:r>
              <a:rPr lang="en-US" dirty="0" smtClean="0"/>
              <a:t>systems, opens to the exterior at the </a:t>
            </a:r>
            <a:r>
              <a:rPr lang="en-US" i="1" dirty="0" smtClean="0"/>
              <a:t>vent .</a:t>
            </a:r>
            <a:r>
              <a:rPr lang="en-US" dirty="0" smtClean="0"/>
              <a:t>The </a:t>
            </a:r>
            <a:r>
              <a:rPr lang="en-US" dirty="0" err="1" smtClean="0"/>
              <a:t>cloaca</a:t>
            </a:r>
            <a:r>
              <a:rPr lang="en-US" dirty="0" smtClean="0"/>
              <a:t> is</a:t>
            </a:r>
          </a:p>
          <a:p>
            <a:r>
              <a:rPr lang="en-US" dirty="0" smtClean="0"/>
              <a:t>divided sequentially into </a:t>
            </a:r>
            <a:r>
              <a:rPr lang="en-US" dirty="0" err="1" smtClean="0"/>
              <a:t>coprodeum</a:t>
            </a:r>
            <a:r>
              <a:rPr lang="en-US" dirty="0" smtClean="0"/>
              <a:t>, </a:t>
            </a:r>
            <a:r>
              <a:rPr lang="en-US" dirty="0" err="1" smtClean="0"/>
              <a:t>urodeum</a:t>
            </a:r>
            <a:r>
              <a:rPr lang="en-US" dirty="0" smtClean="0"/>
              <a:t>, and</a:t>
            </a:r>
          </a:p>
          <a:p>
            <a:r>
              <a:rPr lang="en-US" dirty="0" err="1" smtClean="0"/>
              <a:t>proctodeum</a:t>
            </a:r>
            <a:r>
              <a:rPr lang="en-US" dirty="0" smtClean="0"/>
              <a:t> by two more or less complete annular folds.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dirty="0" smtClean="0"/>
              <a:t>The avian </a:t>
            </a:r>
            <a:r>
              <a:rPr lang="en-US" i="1" dirty="0" smtClean="0"/>
              <a:t>liver is dark brown (except in the first 2 weeks </a:t>
            </a:r>
            <a:r>
              <a:rPr lang="en-US" dirty="0" smtClean="0"/>
              <a:t>after hatching when it obtains a yellow color from yolk pigments, which continue to be absorbed from the intestine before the yolk sac finally regresses). It consists of right and left lobes, connected cranially by a bridge dorsal to the heart (Figure 37–16). The larger right lobe carries the gallbladder on its visceral surface and is perforated by the caudal vena cava; the left lobe is divided  .The convex parietal surface lies against the</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85000" lnSpcReduction="10000"/>
          </a:bodyPr>
          <a:lstStyle/>
          <a:p>
            <a:r>
              <a:rPr lang="en-US" dirty="0" err="1" smtClean="0"/>
              <a:t>sternal</a:t>
            </a:r>
            <a:r>
              <a:rPr lang="en-US" dirty="0" smtClean="0"/>
              <a:t> ribs and sternum and is exposed The liver is covered by a peritoneal sac  </a:t>
            </a:r>
            <a:r>
              <a:rPr lang="en-US" i="1" dirty="0" smtClean="0"/>
              <a:t>that can contain much fat; in certain </a:t>
            </a:r>
            <a:r>
              <a:rPr lang="en-US" dirty="0" smtClean="0"/>
              <a:t>diseases it fills with </a:t>
            </a:r>
            <a:r>
              <a:rPr lang="en-US" dirty="0" err="1" smtClean="0"/>
              <a:t>transudate</a:t>
            </a:r>
            <a:r>
              <a:rPr lang="en-US" dirty="0" smtClean="0"/>
              <a:t>. The concave visceral surface makes contact with the spleen, </a:t>
            </a:r>
            <a:r>
              <a:rPr lang="en-US" dirty="0" err="1" smtClean="0"/>
              <a:t>proventriculus</a:t>
            </a:r>
            <a:r>
              <a:rPr lang="en-US" dirty="0" smtClean="0"/>
              <a:t>, gizzard, duodenum, jejunum, and ovary (or right testis). The duct from the right lobe is connected to the gallbladder.</a:t>
            </a:r>
          </a:p>
          <a:p>
            <a:r>
              <a:rPr lang="en-US" dirty="0" smtClean="0"/>
              <a:t>Pigeons, , budgerigars,  lack a gallbladder.  </a:t>
            </a:r>
          </a:p>
          <a:p>
            <a:r>
              <a:rPr lang="en-US" dirty="0" smtClean="0"/>
              <a:t>The elongated </a:t>
            </a:r>
            <a:r>
              <a:rPr lang="en-US" i="1" dirty="0" smtClean="0"/>
              <a:t>pancreas lies between the limbs of the</a:t>
            </a:r>
          </a:p>
          <a:p>
            <a:r>
              <a:rPr lang="en-US" dirty="0" smtClean="0"/>
              <a:t>duodenal loop (Figure 37–20/</a:t>
            </a:r>
            <a:r>
              <a:rPr lang="en-US" i="1" dirty="0" smtClean="0"/>
              <a:t>2,2′). It consists of dorsal</a:t>
            </a:r>
          </a:p>
          <a:p>
            <a:r>
              <a:rPr lang="en-US" dirty="0" smtClean="0"/>
              <a:t>and ventral lobes distally connected. Two or three ducts convey pancreatic juice into the distal end of the</a:t>
            </a:r>
          </a:p>
          <a:p>
            <a:r>
              <a:rPr lang="en-US" dirty="0" smtClean="0"/>
              <a:t>duodenum.</a:t>
            </a:r>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Spleen </a:t>
            </a:r>
            <a:endParaRPr lang="ar-IQ"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The spleen  is mentioned here because</a:t>
            </a:r>
          </a:p>
          <a:p>
            <a:r>
              <a:rPr lang="en-US" dirty="0" smtClean="0"/>
              <a:t>of its relationship to the stomach and liver . It is a brownish-red sphere, about 2 cm in diameter,</a:t>
            </a:r>
          </a:p>
          <a:p>
            <a:r>
              <a:rPr lang="en-US" dirty="0" smtClean="0"/>
              <a:t>and lies in the median plane beside the </a:t>
            </a:r>
            <a:r>
              <a:rPr lang="en-US" dirty="0" err="1" smtClean="0"/>
              <a:t>proventriculus</a:t>
            </a:r>
            <a:r>
              <a:rPr lang="en-US" dirty="0" smtClean="0"/>
              <a:t>. </a:t>
            </a:r>
          </a:p>
          <a:p>
            <a:pPr>
              <a:buNone/>
            </a:pPr>
            <a:r>
              <a:rPr lang="en-US" dirty="0" smtClean="0"/>
              <a:t>The spleen is triangular in the duck and goose, oval </a:t>
            </a:r>
            <a:r>
              <a:rPr lang="en-US" dirty="0" err="1" smtClean="0"/>
              <a:t>inthe</a:t>
            </a:r>
            <a:r>
              <a:rPr lang="en-US" dirty="0" smtClean="0"/>
              <a:t> pigeon, round and elongated </a:t>
            </a:r>
            <a:r>
              <a:rPr lang="en-US" smtClean="0"/>
              <a:t>in forms . </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Oral cavity (</a:t>
            </a:r>
            <a:r>
              <a:rPr lang="en-US" b="1" dirty="0" err="1" smtClean="0"/>
              <a:t>cavum</a:t>
            </a:r>
            <a:r>
              <a:rPr lang="en-US" b="1" dirty="0" smtClean="0"/>
              <a:t> </a:t>
            </a:r>
            <a:r>
              <a:rPr lang="en-US" b="1" dirty="0" err="1" smtClean="0"/>
              <a:t>oris</a:t>
            </a:r>
            <a:r>
              <a:rPr lang="en-US" b="1" dirty="0" smtClean="0"/>
              <a:t>) and pharynx</a:t>
            </a:r>
            <a:endParaRPr lang="ar-IQ" dirty="0"/>
          </a:p>
        </p:txBody>
      </p:sp>
      <p:sp>
        <p:nvSpPr>
          <p:cNvPr id="3" name="Content Placeholder 2"/>
          <p:cNvSpPr>
            <a:spLocks noGrp="1"/>
          </p:cNvSpPr>
          <p:nvPr>
            <p:ph idx="1"/>
          </p:nvPr>
        </p:nvSpPr>
        <p:spPr>
          <a:xfrm>
            <a:off x="457200" y="1371600"/>
            <a:ext cx="8229600" cy="4754563"/>
          </a:xfrm>
        </p:spPr>
        <p:txBody>
          <a:bodyPr>
            <a:normAutofit lnSpcReduction="10000"/>
          </a:bodyPr>
          <a:lstStyle/>
          <a:p>
            <a:pPr>
              <a:buNone/>
            </a:pPr>
            <a:r>
              <a:rPr lang="en-US" dirty="0" smtClean="0">
                <a:solidFill>
                  <a:srgbClr val="FF0000"/>
                </a:solidFill>
              </a:rPr>
              <a:t>The mouth and pharynx </a:t>
            </a:r>
            <a:r>
              <a:rPr lang="en-US" dirty="0" smtClean="0"/>
              <a:t>of birds having  a combined cavity that is surrounded dorsally and ventrally by the beak and called </a:t>
            </a:r>
            <a:r>
              <a:rPr lang="en-US" b="1" dirty="0" err="1" smtClean="0"/>
              <a:t>oropharynx</a:t>
            </a:r>
            <a:r>
              <a:rPr lang="en-US" b="1" dirty="0" smtClean="0"/>
              <a:t>.</a:t>
            </a:r>
          </a:p>
          <a:p>
            <a:pPr>
              <a:buNone/>
            </a:pPr>
            <a:r>
              <a:rPr lang="en-US" b="1" dirty="0" smtClean="0"/>
              <a:t>Beak </a:t>
            </a:r>
          </a:p>
          <a:p>
            <a:pPr>
              <a:buNone/>
            </a:pPr>
            <a:r>
              <a:rPr lang="en-US" dirty="0" smtClean="0"/>
              <a:t>The beak varies considerably in shape and is consider  a particular avian adaptation for </a:t>
            </a:r>
            <a:r>
              <a:rPr lang="en-US" b="1" dirty="0" smtClean="0"/>
              <a:t>feeding, it also makes a </a:t>
            </a:r>
            <a:r>
              <a:rPr lang="en-US" dirty="0" smtClean="0"/>
              <a:t>significant contribution during flight as an </a:t>
            </a:r>
            <a:r>
              <a:rPr lang="en-US" b="1" dirty="0" smtClean="0"/>
              <a:t>aerodynamic  feature.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5897563"/>
          </a:xfrm>
        </p:spPr>
        <p:txBody>
          <a:bodyPr>
            <a:normAutofit/>
          </a:bodyPr>
          <a:lstStyle/>
          <a:p>
            <a:r>
              <a:rPr lang="en-US" dirty="0"/>
              <a:t>The </a:t>
            </a:r>
            <a:r>
              <a:rPr lang="en-US" b="1" dirty="0"/>
              <a:t>shape of the beak </a:t>
            </a:r>
            <a:r>
              <a:rPr lang="en-US" dirty="0"/>
              <a:t>is adapted to the bird’s </a:t>
            </a:r>
            <a:r>
              <a:rPr lang="en-US" b="1" dirty="0" smtClean="0"/>
              <a:t>dietary habits </a:t>
            </a:r>
            <a:r>
              <a:rPr lang="en-US" dirty="0" smtClean="0"/>
              <a:t>. </a:t>
            </a:r>
          </a:p>
          <a:p>
            <a:r>
              <a:rPr lang="en-US" dirty="0" smtClean="0"/>
              <a:t>A </a:t>
            </a:r>
            <a:r>
              <a:rPr lang="en-US" dirty="0"/>
              <a:t>straight, </a:t>
            </a:r>
            <a:r>
              <a:rPr lang="en-US" b="1" dirty="0"/>
              <a:t>pointed beak </a:t>
            </a:r>
            <a:r>
              <a:rPr lang="en-US" dirty="0" smtClean="0"/>
              <a:t>is well </a:t>
            </a:r>
            <a:r>
              <a:rPr lang="en-US" dirty="0"/>
              <a:t>suited to </a:t>
            </a:r>
            <a:r>
              <a:rPr lang="en-US" b="1" dirty="0"/>
              <a:t>catching insects </a:t>
            </a:r>
            <a:r>
              <a:rPr lang="en-US" dirty="0"/>
              <a:t>as well as gathering </a:t>
            </a:r>
            <a:r>
              <a:rPr lang="en-US" b="1" dirty="0" smtClean="0"/>
              <a:t>seeds </a:t>
            </a:r>
            <a:r>
              <a:rPr lang="en-US" dirty="0" smtClean="0"/>
              <a:t>and </a:t>
            </a:r>
            <a:r>
              <a:rPr lang="en-US" b="1" dirty="0"/>
              <a:t>berries</a:t>
            </a:r>
            <a:r>
              <a:rPr lang="en-US" dirty="0"/>
              <a:t>. In </a:t>
            </a:r>
            <a:r>
              <a:rPr lang="en-US" b="1" dirty="0"/>
              <a:t>woodpeckers</a:t>
            </a:r>
            <a:r>
              <a:rPr lang="en-US" dirty="0"/>
              <a:t>, the union between the </a:t>
            </a:r>
            <a:r>
              <a:rPr lang="en-US" dirty="0" smtClean="0"/>
              <a:t>beak </a:t>
            </a:r>
            <a:r>
              <a:rPr lang="en-US" dirty="0"/>
              <a:t>and the cranium has shock-absorbing properties. </a:t>
            </a:r>
            <a:endParaRPr lang="ar-IQ" dirty="0" smtClean="0"/>
          </a:p>
          <a:p>
            <a:r>
              <a:rPr lang="en-US" dirty="0"/>
              <a:t>Flamingos and pelicans(</a:t>
            </a:r>
            <a:r>
              <a:rPr lang="ar-IQ" dirty="0"/>
              <a:t>البجع </a:t>
            </a:r>
            <a:r>
              <a:rPr lang="en-US" dirty="0"/>
              <a:t>) have </a:t>
            </a:r>
            <a:r>
              <a:rPr lang="en-US" b="1" dirty="0"/>
              <a:t>highly </a:t>
            </a:r>
            <a:r>
              <a:rPr lang="en-US" b="1" dirty="0" err="1"/>
              <a:t>specialised</a:t>
            </a:r>
            <a:r>
              <a:rPr lang="en-US" b="1" dirty="0"/>
              <a:t> beaks</a:t>
            </a:r>
            <a:r>
              <a:rPr lang="en-US" dirty="0"/>
              <a:t>.</a:t>
            </a:r>
            <a:r>
              <a:rPr lang="ar-IQ" dirty="0"/>
              <a:t> </a:t>
            </a:r>
            <a:r>
              <a:rPr lang="en-US" dirty="0"/>
              <a:t>The former use their beak as a filter, placing it upside-down</a:t>
            </a:r>
            <a:r>
              <a:rPr lang="ar-IQ" dirty="0"/>
              <a:t> </a:t>
            </a:r>
            <a:r>
              <a:rPr lang="en-US" dirty="0"/>
              <a:t>in the water.</a:t>
            </a:r>
            <a:endParaRPr lang="ar-IQ" dirty="0"/>
          </a:p>
          <a:p>
            <a:endParaRPr lang="en-US" dirty="0" smtClean="0"/>
          </a:p>
        </p:txBody>
      </p:sp>
      <p:sp>
        <p:nvSpPr>
          <p:cNvPr id="2" name="AutoShape 2" descr="750 pelicans perish at bird park in Seneg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91540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172200"/>
          </a:xfrm>
        </p:spPr>
        <p:txBody>
          <a:bodyPr>
            <a:normAutofit/>
          </a:bodyPr>
          <a:lstStyle/>
          <a:p>
            <a:r>
              <a:rPr lang="en-US" sz="2800" dirty="0" smtClean="0"/>
              <a:t>chickens, turkeys, quail </a:t>
            </a:r>
            <a:r>
              <a:rPr lang="ar-IQ" sz="2800" dirty="0" smtClean="0"/>
              <a:t>طائر السمان </a:t>
            </a:r>
            <a:r>
              <a:rPr lang="en-US" sz="2800" dirty="0" smtClean="0"/>
              <a:t> the beak is pointed and hooked,</a:t>
            </a:r>
          </a:p>
          <a:p>
            <a:r>
              <a:rPr lang="en-US" sz="2800" dirty="0" smtClean="0"/>
              <a:t>whereas  in  ducks, geese it is flattened into a spoon-like shape . </a:t>
            </a:r>
          </a:p>
          <a:p>
            <a:r>
              <a:rPr lang="en-US" sz="2800" dirty="0" smtClean="0">
                <a:solidFill>
                  <a:srgbClr val="FF0000"/>
                </a:solidFill>
              </a:rPr>
              <a:t>Roof of the oral cavity </a:t>
            </a:r>
          </a:p>
          <a:p>
            <a:r>
              <a:rPr lang="en-US" sz="2800" dirty="0" smtClean="0"/>
              <a:t> Birds lack a soft palate. </a:t>
            </a:r>
          </a:p>
          <a:p>
            <a:r>
              <a:rPr lang="en-US" sz="2800" dirty="0" smtClean="0"/>
              <a:t>the </a:t>
            </a:r>
            <a:r>
              <a:rPr lang="en-US" sz="2800" b="1" dirty="0" smtClean="0"/>
              <a:t>palate (</a:t>
            </a:r>
            <a:r>
              <a:rPr lang="en-US" sz="2800" b="1" dirty="0" err="1" smtClean="0"/>
              <a:t>palatum</a:t>
            </a:r>
            <a:r>
              <a:rPr lang="en-US" sz="2800" b="1" dirty="0" smtClean="0"/>
              <a:t>) forms the dorsal </a:t>
            </a:r>
            <a:r>
              <a:rPr lang="en-US" sz="2800" dirty="0" smtClean="0"/>
              <a:t>cavities, or </a:t>
            </a:r>
            <a:r>
              <a:rPr lang="en-US" sz="2800" dirty="0" err="1" smtClean="0"/>
              <a:t>oropharynx</a:t>
            </a:r>
            <a:r>
              <a:rPr lang="en-US" sz="2800" dirty="0" smtClean="0"/>
              <a:t>. An elongated, sometimes oval </a:t>
            </a:r>
            <a:r>
              <a:rPr lang="en-US" sz="2800" b="1" dirty="0" smtClean="0"/>
              <a:t>median cleft (</a:t>
            </a:r>
            <a:r>
              <a:rPr lang="en-US" sz="2800" b="1" dirty="0" err="1" smtClean="0"/>
              <a:t>choana</a:t>
            </a:r>
            <a:r>
              <a:rPr lang="en-US" sz="2800" b="1" dirty="0" smtClean="0"/>
              <a:t>) in the palate connects the </a:t>
            </a:r>
            <a:r>
              <a:rPr lang="en-US" sz="2800" b="1" dirty="0" err="1" smtClean="0"/>
              <a:t>oropharynx</a:t>
            </a:r>
            <a:r>
              <a:rPr lang="en-US" sz="2800" b="1" dirty="0" smtClean="0"/>
              <a:t> </a:t>
            </a:r>
            <a:r>
              <a:rPr lang="en-US" sz="2800" dirty="0" smtClean="0"/>
              <a:t>with the left and right nasal cavities , </a:t>
            </a:r>
          </a:p>
          <a:p>
            <a:r>
              <a:rPr lang="en-US" sz="2800" dirty="0" smtClean="0"/>
              <a:t>The palate is covered by a non-glandular, often </a:t>
            </a:r>
            <a:r>
              <a:rPr lang="en-US" sz="2800" dirty="0" err="1" smtClean="0"/>
              <a:t>keratinised</a:t>
            </a:r>
            <a:r>
              <a:rPr lang="en-US" sz="2800" dirty="0" smtClean="0"/>
              <a:t> mucosa featuring </a:t>
            </a:r>
            <a:r>
              <a:rPr lang="en-US" sz="2800" b="1" dirty="0" smtClean="0"/>
              <a:t>transverse ridges and shallow grooves. </a:t>
            </a:r>
          </a:p>
          <a:p>
            <a:endParaRPr lang="en-US" sz="2800" dirty="0" smtClean="0"/>
          </a:p>
          <a:p>
            <a:endParaRPr lang="ar-IQ"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457201" y="304800"/>
            <a:ext cx="3200399" cy="2357467"/>
          </a:xfrm>
          <a:prstGeom prst="rect">
            <a:avLst/>
          </a:prstGeom>
          <a:noFill/>
          <a:ln w="9525">
            <a:noFill/>
            <a:miter lim="800000"/>
            <a:headEnd/>
            <a:tailEnd/>
          </a:ln>
          <a:effectLst/>
        </p:spPr>
      </p:pic>
      <p:sp>
        <p:nvSpPr>
          <p:cNvPr id="5" name="Rectangle 4"/>
          <p:cNvSpPr/>
          <p:nvPr/>
        </p:nvSpPr>
        <p:spPr>
          <a:xfrm>
            <a:off x="914400" y="2743200"/>
            <a:ext cx="1799595" cy="369332"/>
          </a:xfrm>
          <a:prstGeom prst="rect">
            <a:avLst/>
          </a:prstGeom>
        </p:spPr>
        <p:txBody>
          <a:bodyPr wrap="none">
            <a:spAutoFit/>
          </a:bodyPr>
          <a:lstStyle/>
          <a:p>
            <a:r>
              <a:rPr lang="en-US" dirty="0" smtClean="0"/>
              <a:t>common buzzard</a:t>
            </a:r>
            <a:endParaRPr lang="ar-IQ" dirty="0"/>
          </a:p>
        </p:txBody>
      </p:sp>
      <p:pic>
        <p:nvPicPr>
          <p:cNvPr id="2051" name="Picture 3"/>
          <p:cNvPicPr>
            <a:picLocks noChangeAspect="1" noChangeArrowheads="1"/>
          </p:cNvPicPr>
          <p:nvPr/>
        </p:nvPicPr>
        <p:blipFill>
          <a:blip r:embed="rId3"/>
          <a:srcRect/>
          <a:stretch>
            <a:fillRect/>
          </a:stretch>
        </p:blipFill>
        <p:spPr bwMode="auto">
          <a:xfrm>
            <a:off x="3886200" y="304801"/>
            <a:ext cx="2909888" cy="23622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04800" y="3200400"/>
            <a:ext cx="2667000" cy="2490788"/>
          </a:xfrm>
          <a:prstGeom prst="rect">
            <a:avLst/>
          </a:prstGeom>
          <a:noFill/>
          <a:ln w="9525">
            <a:noFill/>
            <a:miter lim="800000"/>
            <a:headEnd/>
            <a:tailEnd/>
          </a:ln>
          <a:effectLst/>
        </p:spPr>
      </p:pic>
      <p:sp>
        <p:nvSpPr>
          <p:cNvPr id="8" name="Rectangle 7"/>
          <p:cNvSpPr/>
          <p:nvPr/>
        </p:nvSpPr>
        <p:spPr>
          <a:xfrm>
            <a:off x="838200" y="5867400"/>
            <a:ext cx="1935145" cy="369332"/>
          </a:xfrm>
          <a:prstGeom prst="rect">
            <a:avLst/>
          </a:prstGeom>
        </p:spPr>
        <p:txBody>
          <a:bodyPr wrap="none">
            <a:spAutoFit/>
          </a:bodyPr>
          <a:lstStyle/>
          <a:p>
            <a:r>
              <a:rPr lang="en-US" dirty="0" smtClean="0"/>
              <a:t>Female budgerigar</a:t>
            </a:r>
            <a:endParaRPr lang="ar-IQ" dirty="0"/>
          </a:p>
        </p:txBody>
      </p:sp>
      <p:pic>
        <p:nvPicPr>
          <p:cNvPr id="2053" name="Picture 5"/>
          <p:cNvPicPr>
            <a:picLocks noChangeAspect="1" noChangeArrowheads="1"/>
          </p:cNvPicPr>
          <p:nvPr/>
        </p:nvPicPr>
        <p:blipFill>
          <a:blip r:embed="rId5"/>
          <a:srcRect/>
          <a:stretch>
            <a:fillRect/>
          </a:stretch>
        </p:blipFill>
        <p:spPr bwMode="auto">
          <a:xfrm>
            <a:off x="3048000" y="3657600"/>
            <a:ext cx="2819399" cy="2262188"/>
          </a:xfrm>
          <a:prstGeom prst="rect">
            <a:avLst/>
          </a:prstGeom>
          <a:noFill/>
          <a:ln w="9525">
            <a:noFill/>
            <a:miter lim="800000"/>
            <a:headEnd/>
            <a:tailEnd/>
          </a:ln>
          <a:effectLst/>
        </p:spPr>
      </p:pic>
      <p:sp>
        <p:nvSpPr>
          <p:cNvPr id="10" name="Rectangle 9"/>
          <p:cNvSpPr/>
          <p:nvPr/>
        </p:nvSpPr>
        <p:spPr>
          <a:xfrm>
            <a:off x="3276600" y="6096000"/>
            <a:ext cx="1717330" cy="369332"/>
          </a:xfrm>
          <a:prstGeom prst="rect">
            <a:avLst/>
          </a:prstGeom>
        </p:spPr>
        <p:txBody>
          <a:bodyPr wrap="none">
            <a:spAutoFit/>
          </a:bodyPr>
          <a:lstStyle/>
          <a:p>
            <a:r>
              <a:rPr lang="en-US" dirty="0" smtClean="0"/>
              <a:t>Male budgerigar</a:t>
            </a:r>
            <a:endParaRPr lang="ar-IQ" dirty="0"/>
          </a:p>
        </p:txBody>
      </p:sp>
      <p:pic>
        <p:nvPicPr>
          <p:cNvPr id="2054" name="Picture 6"/>
          <p:cNvPicPr>
            <a:picLocks noChangeAspect="1" noChangeArrowheads="1"/>
          </p:cNvPicPr>
          <p:nvPr/>
        </p:nvPicPr>
        <p:blipFill>
          <a:blip r:embed="rId6"/>
          <a:srcRect/>
          <a:stretch>
            <a:fillRect/>
          </a:stretch>
        </p:blipFill>
        <p:spPr bwMode="auto">
          <a:xfrm>
            <a:off x="6400800" y="2133600"/>
            <a:ext cx="2376487" cy="3457575"/>
          </a:xfrm>
          <a:prstGeom prst="rect">
            <a:avLst/>
          </a:prstGeom>
          <a:noFill/>
          <a:ln w="9525">
            <a:noFill/>
            <a:miter lim="800000"/>
            <a:headEnd/>
            <a:tailEnd/>
          </a:ln>
          <a:effectLst/>
        </p:spPr>
      </p:pic>
      <p:sp>
        <p:nvSpPr>
          <p:cNvPr id="12" name="Rectangle 11"/>
          <p:cNvSpPr/>
          <p:nvPr/>
        </p:nvSpPr>
        <p:spPr>
          <a:xfrm>
            <a:off x="6477000" y="5867400"/>
            <a:ext cx="2104359" cy="369332"/>
          </a:xfrm>
          <a:prstGeom prst="rect">
            <a:avLst/>
          </a:prstGeom>
        </p:spPr>
        <p:txBody>
          <a:bodyPr wrap="none">
            <a:spAutoFit/>
          </a:bodyPr>
          <a:lstStyle/>
          <a:p>
            <a:r>
              <a:rPr lang="en-US" dirty="0" smtClean="0"/>
              <a:t>Male Indian peafowl</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195604" y="1600200"/>
            <a:ext cx="275279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Autofit/>
          </a:bodyPr>
          <a:lstStyle/>
          <a:p>
            <a:r>
              <a:rPr lang="en-US" sz="2000" dirty="0" smtClean="0">
                <a:cs typeface="+mj-cs"/>
              </a:rPr>
              <a:t>Floor of the oral cavity</a:t>
            </a:r>
          </a:p>
          <a:p>
            <a:pPr>
              <a:buNone/>
            </a:pPr>
            <a:r>
              <a:rPr lang="en-US" sz="2400" dirty="0" smtClean="0">
                <a:cs typeface="+mj-cs"/>
              </a:rPr>
              <a:t>The shape and development of the avian </a:t>
            </a:r>
            <a:r>
              <a:rPr lang="en-US" sz="2400" b="1" dirty="0" smtClean="0">
                <a:cs typeface="+mj-cs"/>
              </a:rPr>
              <a:t>tongue (lingua) </a:t>
            </a:r>
            <a:r>
              <a:rPr lang="en-US" sz="2400" dirty="0" smtClean="0">
                <a:cs typeface="+mj-cs"/>
              </a:rPr>
              <a:t>varies markedly, according to diet.</a:t>
            </a:r>
          </a:p>
          <a:p>
            <a:pPr>
              <a:buNone/>
            </a:pPr>
            <a:r>
              <a:rPr lang="en-US" sz="2400" dirty="0" smtClean="0">
                <a:cs typeface="+mj-cs"/>
              </a:rPr>
              <a:t> </a:t>
            </a:r>
            <a:r>
              <a:rPr lang="en-US" sz="2400" dirty="0" err="1" smtClean="0">
                <a:cs typeface="+mj-cs"/>
              </a:rPr>
              <a:t>Kolibrdis</a:t>
            </a:r>
            <a:r>
              <a:rPr lang="en-US" sz="2400" dirty="0" smtClean="0">
                <a:cs typeface="+mj-cs"/>
              </a:rPr>
              <a:t> (</a:t>
            </a:r>
            <a:r>
              <a:rPr lang="ar-IQ" sz="2400" dirty="0" smtClean="0">
                <a:cs typeface="+mj-cs"/>
              </a:rPr>
              <a:t>الطائر الطنان </a:t>
            </a:r>
            <a:r>
              <a:rPr lang="en-US" sz="2400" dirty="0" smtClean="0">
                <a:cs typeface="+mj-cs"/>
              </a:rPr>
              <a:t>) (hummingbirds) and insectivorous birds         a very long tongue. </a:t>
            </a:r>
          </a:p>
          <a:p>
            <a:pPr>
              <a:buNone/>
            </a:pPr>
            <a:r>
              <a:rPr lang="en-US" sz="2400" dirty="0" smtClean="0">
                <a:cs typeface="+mj-cs"/>
              </a:rPr>
              <a:t>The tongue of </a:t>
            </a:r>
            <a:r>
              <a:rPr lang="en-US" sz="2400" dirty="0" err="1" smtClean="0">
                <a:cs typeface="+mj-cs"/>
              </a:rPr>
              <a:t>psittacines</a:t>
            </a:r>
            <a:r>
              <a:rPr lang="en-US" sz="2400" dirty="0" smtClean="0">
                <a:cs typeface="+mj-cs"/>
              </a:rPr>
              <a:t> (</a:t>
            </a:r>
            <a:r>
              <a:rPr lang="en-US" sz="2400" dirty="0" smtClean="0"/>
              <a:t>macaws </a:t>
            </a:r>
            <a:r>
              <a:rPr lang="ar-IQ" sz="2400" dirty="0" smtClean="0"/>
              <a:t>ببغاء  (</a:t>
            </a:r>
            <a:r>
              <a:rPr lang="en-US" sz="2400" dirty="0" smtClean="0"/>
              <a:t>         </a:t>
            </a:r>
            <a:r>
              <a:rPr lang="en-US" sz="2400" dirty="0" smtClean="0">
                <a:cs typeface="+mj-cs"/>
              </a:rPr>
              <a:t>a brush-like tip for gathering nectar(</a:t>
            </a:r>
            <a:r>
              <a:rPr lang="ar-IQ" sz="2400" dirty="0" smtClean="0">
                <a:cs typeface="+mj-cs"/>
              </a:rPr>
              <a:t>لجمع الرحيق </a:t>
            </a:r>
            <a:r>
              <a:rPr lang="en-US" sz="2400" dirty="0" smtClean="0">
                <a:cs typeface="+mj-cs"/>
              </a:rPr>
              <a:t>). .</a:t>
            </a:r>
          </a:p>
          <a:p>
            <a:r>
              <a:rPr lang="en-US" sz="2400" dirty="0" smtClean="0">
                <a:cs typeface="+mj-cs"/>
              </a:rPr>
              <a:t>In chickens, a transverse row of caudally directed </a:t>
            </a:r>
            <a:r>
              <a:rPr lang="en-US" sz="2400" b="1" dirty="0" smtClean="0">
                <a:cs typeface="+mj-cs"/>
              </a:rPr>
              <a:t>lingual papillae (papillae linguae) lies between the body </a:t>
            </a:r>
            <a:r>
              <a:rPr lang="en-US" sz="2400" dirty="0" smtClean="0">
                <a:cs typeface="+mj-cs"/>
              </a:rPr>
              <a:t>and the </a:t>
            </a:r>
            <a:r>
              <a:rPr lang="en-US" sz="2400" b="1" dirty="0" smtClean="0">
                <a:cs typeface="+mj-cs"/>
              </a:rPr>
              <a:t>root  of the tongue. In</a:t>
            </a:r>
            <a:r>
              <a:rPr lang="ar-IQ" sz="2400" b="1" dirty="0" smtClean="0">
                <a:cs typeface="+mj-cs"/>
              </a:rPr>
              <a:t> </a:t>
            </a:r>
            <a:r>
              <a:rPr lang="en-US" sz="2400" dirty="0" err="1" smtClean="0">
                <a:cs typeface="+mj-cs"/>
              </a:rPr>
              <a:t>Anatidae</a:t>
            </a:r>
            <a:r>
              <a:rPr lang="en-US" sz="2400" dirty="0" smtClean="0">
                <a:cs typeface="+mj-cs"/>
              </a:rPr>
              <a:t> (ducks), the caudal third of the tongue is thickened, forming a </a:t>
            </a:r>
            <a:r>
              <a:rPr lang="en-US" sz="2400" b="1" dirty="0" smtClean="0">
                <a:cs typeface="+mj-cs"/>
              </a:rPr>
              <a:t>torus linguae.</a:t>
            </a:r>
          </a:p>
        </p:txBody>
      </p:sp>
      <p:sp>
        <p:nvSpPr>
          <p:cNvPr id="6" name="Right Arrow 5"/>
          <p:cNvSpPr/>
          <p:nvPr/>
        </p:nvSpPr>
        <p:spPr>
          <a:xfrm>
            <a:off x="8349996" y="1295400"/>
            <a:ext cx="673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Right Arrow 6"/>
          <p:cNvSpPr/>
          <p:nvPr/>
        </p:nvSpPr>
        <p:spPr>
          <a:xfrm>
            <a:off x="5562600" y="2133600"/>
            <a:ext cx="673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latin typeface="Times New Roman" pitchFamily="18" charset="0"/>
              </a:rPr>
              <a:t>Saliva is secreted to moisten food and aid in swallowing since avian species do not have teeth.</a:t>
            </a:r>
          </a:p>
          <a:p>
            <a:r>
              <a:rPr lang="en-US" b="1" dirty="0" smtClean="0">
                <a:solidFill>
                  <a:srgbClr val="FF0000"/>
                </a:solidFill>
              </a:rPr>
              <a:t>Alimentary canal (</a:t>
            </a:r>
            <a:r>
              <a:rPr lang="en-US" b="1" dirty="0" err="1" smtClean="0">
                <a:solidFill>
                  <a:srgbClr val="FF0000"/>
                </a:solidFill>
              </a:rPr>
              <a:t>canalis</a:t>
            </a:r>
            <a:r>
              <a:rPr lang="en-US" b="1" dirty="0" smtClean="0">
                <a:solidFill>
                  <a:srgbClr val="FF0000"/>
                </a:solidFill>
              </a:rPr>
              <a:t> </a:t>
            </a:r>
            <a:r>
              <a:rPr lang="en-US" b="1" dirty="0" err="1" smtClean="0">
                <a:solidFill>
                  <a:srgbClr val="FF0000"/>
                </a:solidFill>
              </a:rPr>
              <a:t>alimentarius</a:t>
            </a:r>
            <a:r>
              <a:rPr lang="en-US" b="1" dirty="0" smtClean="0"/>
              <a:t>)</a:t>
            </a:r>
          </a:p>
          <a:p>
            <a:r>
              <a:rPr lang="en-US" dirty="0" smtClean="0"/>
              <a:t>The alimentary canal consists of the following components: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1607</Words>
  <Application>Microsoft Office PowerPoint</Application>
  <PresentationFormat>عرض على الشاشة (4:3)</PresentationFormat>
  <Paragraphs>110</Paragraphs>
  <Slides>27</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27</vt:i4>
      </vt:variant>
    </vt:vector>
  </HeadingPairs>
  <TitlesOfParts>
    <vt:vector size="31" baseType="lpstr">
      <vt:lpstr>Arial</vt:lpstr>
      <vt:lpstr>Calibri</vt:lpstr>
      <vt:lpstr>Times New Roman</vt:lpstr>
      <vt:lpstr>Office Theme</vt:lpstr>
      <vt:lpstr>THE DIGESTIVE APPARATUS</vt:lpstr>
      <vt:lpstr>عرض تقديمي في PowerPoint</vt:lpstr>
      <vt:lpstr>Oral cavity (cavum oris) and pharynx</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Crop</vt:lpstr>
      <vt:lpstr>Stomach (gaster)</vt:lpstr>
      <vt:lpstr>عرض تقديمي في PowerPoint</vt:lpstr>
      <vt:lpstr>عرض تقديمي في PowerPoint</vt:lpstr>
      <vt:lpstr>Intestine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Spleen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APPARATUS</dc:title>
  <dc:creator>alaa</dc:creator>
  <cp:lastModifiedBy>Maher</cp:lastModifiedBy>
  <cp:revision>61</cp:revision>
  <dcterms:created xsi:type="dcterms:W3CDTF">2006-08-16T00:00:00Z</dcterms:created>
  <dcterms:modified xsi:type="dcterms:W3CDTF">2021-05-11T00:10:25Z</dcterms:modified>
</cp:coreProperties>
</file>